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59" r:id="rId6"/>
    <p:sldId id="260" r:id="rId7"/>
    <p:sldId id="268" r:id="rId8"/>
    <p:sldId id="263" r:id="rId9"/>
    <p:sldId id="264" r:id="rId10"/>
    <p:sldId id="269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E2E06-B9A5-4DA0-9BC9-358F73465B0E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58482-5E2C-4A37-BE27-B36BCB5DE5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E51DE-33F1-46CD-9A3D-DFF1DB39415A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EDFD-4CEB-4E17-A10C-B32DA252967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4648-3E65-49AB-8395-8AF65FA11385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5D2A3-BA36-411D-8343-DDB04A3525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A096-8C3C-4BF0-8411-878941FA856F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B36F2-2DC0-4DDA-A3D3-0CD68CCEEE6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2F054-17AC-4BB9-A360-B5FD552584FA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71F6-42F2-4AD6-9C65-798EE3FB24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7470D-B35B-4BC3-842D-4754DD4819B4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C3316-BC7E-4CD7-8340-BCD608E21FD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EF9FB-0520-41B6-BF64-A20AACF4E76C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0AE3-A402-480E-9B97-543FD12381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9DE9-6CAD-4A6D-856E-2FAF97754582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E677D-4241-4626-B295-5EE1A7E90D6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193BF-2C53-4A7E-92BD-5CA7EDD0D11E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C800C-A81D-4DF5-BAA4-4C3975873F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5057E-A297-4A08-B6FF-8B032B94EB90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786FA-7B8E-473D-ACF1-54828426199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09F8-E83B-4E83-8A06-32DA525E2668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C7FE1-B622-4E36-A821-A1C1DE24B4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5D365B-0878-42A5-AD4E-644690CACAE1}" type="datetimeFigureOut">
              <a:rPr lang="en-US"/>
              <a:pPr>
                <a:defRPr/>
              </a:pPr>
              <a:t>4/5/2013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BFCBC3-C4E8-4199-A003-4992F671543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nineplanets.org/saturn.html" TargetMode="External"/><Relationship Id="rId3" Type="http://schemas.openxmlformats.org/officeDocument/2006/relationships/hyperlink" Target="http://nineplanets.org/mercury.html" TargetMode="External"/><Relationship Id="rId7" Type="http://schemas.openxmlformats.org/officeDocument/2006/relationships/hyperlink" Target="http://nineplanets.org/jupiter.html" TargetMode="External"/><Relationship Id="rId2" Type="http://schemas.openxmlformats.org/officeDocument/2006/relationships/hyperlink" Target="http://nineplanets.org/so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ineplanets.org/mars.html" TargetMode="External"/><Relationship Id="rId11" Type="http://schemas.openxmlformats.org/officeDocument/2006/relationships/image" Target="../media/image10.jpeg"/><Relationship Id="rId5" Type="http://schemas.openxmlformats.org/officeDocument/2006/relationships/hyperlink" Target="http://nineplanets.org/earth.html" TargetMode="External"/><Relationship Id="rId10" Type="http://schemas.openxmlformats.org/officeDocument/2006/relationships/hyperlink" Target="http://nineplanets.org/neptune.html" TargetMode="External"/><Relationship Id="rId4" Type="http://schemas.openxmlformats.org/officeDocument/2006/relationships/hyperlink" Target="http://nineplanets.org/venus.html" TargetMode="External"/><Relationship Id="rId9" Type="http://schemas.openxmlformats.org/officeDocument/2006/relationships/hyperlink" Target="http://nineplanets.org/uranus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uriosity.discovery.com/question/why-is-pluto-no-long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00063" y="571500"/>
            <a:ext cx="3429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6000">
                <a:latin typeface="Aharoni"/>
                <a:ea typeface="Aharoni"/>
                <a:cs typeface="Aharoni"/>
              </a:rPr>
              <a:t>Space Unit</a:t>
            </a:r>
          </a:p>
          <a:p>
            <a:r>
              <a:rPr lang="en-CA" sz="6000">
                <a:latin typeface="Aharoni"/>
                <a:ea typeface="Aharoni"/>
                <a:cs typeface="Aharoni"/>
              </a:rPr>
              <a:t>Lesson 1</a:t>
            </a:r>
          </a:p>
          <a:p>
            <a:endParaRPr lang="en-CA">
              <a:latin typeface="Calibri" pitchFamily="34" charset="0"/>
            </a:endParaRPr>
          </a:p>
        </p:txBody>
      </p:sp>
      <p:pic>
        <p:nvPicPr>
          <p:cNvPr id="13316" name="Picture 2" descr="http://zazenlife.com/wp-content/uploads/2012/07/xinsrc_5720803250547656218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214313"/>
            <a:ext cx="49276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22531" name="Picture 2" descr="http://www.school-for-champions.com/astronomy/images/astronomical_distances-au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571500"/>
            <a:ext cx="4786312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Planets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CA" sz="3000" smtClean="0"/>
          </a:p>
          <a:p>
            <a:pPr>
              <a:lnSpc>
                <a:spcPct val="80000"/>
              </a:lnSpc>
            </a:pPr>
            <a:r>
              <a:rPr lang="en-CA" sz="3000" smtClean="0"/>
              <a:t>Astronomers of the International Astronomical Union (IAU) voted on and passed the first scientific definition of a planet in August 2006.</a:t>
            </a:r>
          </a:p>
          <a:p>
            <a:pPr>
              <a:lnSpc>
                <a:spcPct val="80000"/>
              </a:lnSpc>
            </a:pPr>
            <a:r>
              <a:rPr lang="en-CA" sz="3000" smtClean="0"/>
              <a:t>According to this new definition, an object must meet three criteria in order to be classified as a planet. </a:t>
            </a:r>
          </a:p>
          <a:p>
            <a:pPr lvl="1">
              <a:lnSpc>
                <a:spcPct val="80000"/>
              </a:lnSpc>
            </a:pPr>
            <a:r>
              <a:rPr lang="en-CA" sz="2600" smtClean="0"/>
              <a:t>It must orbit the Sun. </a:t>
            </a:r>
          </a:p>
          <a:p>
            <a:pPr lvl="1">
              <a:lnSpc>
                <a:spcPct val="80000"/>
              </a:lnSpc>
            </a:pPr>
            <a:r>
              <a:rPr lang="en-CA" sz="2600" smtClean="0"/>
              <a:t>It must be big enough for gravity to squash it into a round ball.</a:t>
            </a:r>
          </a:p>
          <a:p>
            <a:pPr lvl="1">
              <a:lnSpc>
                <a:spcPct val="80000"/>
              </a:lnSpc>
            </a:pPr>
            <a:r>
              <a:rPr lang="en-CA" sz="2600" smtClean="0"/>
              <a:t>It must have cleared other objects out of the way in its orbital neighborhood. </a:t>
            </a:r>
          </a:p>
        </p:txBody>
      </p:sp>
      <p:pic>
        <p:nvPicPr>
          <p:cNvPr id="23555" name="Picture 2" descr="http://www.turkey-visit.com/images/earth/earth_north_america_south_amer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142875"/>
            <a:ext cx="192881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Planets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/>
              <a:t>Planet Order from the Sun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>
                <a:hlinkClick r:id="rId2"/>
              </a:rPr>
              <a:t>The Sun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>
                <a:hlinkClick r:id="rId3"/>
              </a:rPr>
              <a:t>Mercury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>
                <a:hlinkClick r:id="rId4"/>
              </a:rPr>
              <a:t>Venus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>
                <a:hlinkClick r:id="rId5"/>
              </a:rPr>
              <a:t>Earth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>
                <a:hlinkClick r:id="rId6"/>
              </a:rPr>
              <a:t>Mars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>
                <a:hlinkClick r:id="rId7"/>
              </a:rPr>
              <a:t>Jupiter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>
                <a:hlinkClick r:id="rId8"/>
              </a:rPr>
              <a:t>Saturn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>
                <a:hlinkClick r:id="rId9"/>
              </a:rPr>
              <a:t>Uranus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>
                <a:hlinkClick r:id="rId10"/>
              </a:rPr>
              <a:t>Neptune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b="1" dirty="0"/>
          </a:p>
        </p:txBody>
      </p:sp>
      <p:pic>
        <p:nvPicPr>
          <p:cNvPr id="24579" name="Picture 2" descr="http://nineplanets.org/planetorder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428875" y="2428875"/>
            <a:ext cx="64198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Why Was Pluto demoted?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CA" sz="3000" smtClean="0"/>
              <a:t>Watch: </a:t>
            </a:r>
            <a:r>
              <a:rPr lang="en-CA" sz="3000" smtClean="0">
                <a:hlinkClick r:id="rId2"/>
              </a:rPr>
              <a:t>http://curiosity.discovery.com/question/why-is-pluto-no-longer</a:t>
            </a:r>
            <a:endParaRPr lang="en-CA" sz="3000" smtClean="0"/>
          </a:p>
          <a:p>
            <a:pPr>
              <a:lnSpc>
                <a:spcPct val="80000"/>
              </a:lnSpc>
            </a:pPr>
            <a:r>
              <a:rPr lang="en-CA" sz="3000" i="1" smtClean="0"/>
              <a:t>Pluto's orbit is exceptionally elliptical when compared with the planets. Its orbit also is a bit erratic.</a:t>
            </a:r>
            <a:r>
              <a:rPr lang="en-CA" sz="3000" smtClean="0"/>
              <a:t> </a:t>
            </a:r>
          </a:p>
          <a:p>
            <a:pPr>
              <a:lnSpc>
                <a:spcPct val="80000"/>
              </a:lnSpc>
            </a:pPr>
            <a:r>
              <a:rPr lang="en-CA" sz="3000" smtClean="0"/>
              <a:t>All the planetary orbits line up in the same plane except Pluto's, which is 17 degrees off-angle. </a:t>
            </a:r>
          </a:p>
          <a:p>
            <a:pPr>
              <a:lnSpc>
                <a:spcPct val="80000"/>
              </a:lnSpc>
            </a:pPr>
            <a:r>
              <a:rPr lang="en-CA" sz="3000" i="1" smtClean="0"/>
              <a:t>It also crosses Neptune's orbit, which some scientists say makes it not a planet at all</a:t>
            </a:r>
          </a:p>
          <a:p>
            <a:pPr>
              <a:lnSpc>
                <a:spcPct val="80000"/>
              </a:lnSpc>
            </a:pPr>
            <a:r>
              <a:rPr lang="en-CA" sz="3000" i="1" smtClean="0"/>
              <a:t>Pluto is now considered a dwarf planet</a:t>
            </a:r>
          </a:p>
          <a:p>
            <a:pPr>
              <a:lnSpc>
                <a:spcPct val="80000"/>
              </a:lnSpc>
            </a:pPr>
            <a:endParaRPr lang="en-CA" sz="3000" i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1.bp.blogspot.com/-gnALVC11UDg/T5bRW3vlm_I/AAAAAAAAXfE/RlWToVHnQQ4/s1600/exploding-stars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13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>
                <a:solidFill>
                  <a:schemeClr val="bg1"/>
                </a:solidFill>
              </a:rPr>
              <a:t>Stars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CA" smtClean="0">
                <a:solidFill>
                  <a:schemeClr val="bg1"/>
                </a:solidFill>
              </a:rPr>
              <a:t>• The Sun and stars appear to move from east-to-west across the sky.</a:t>
            </a:r>
          </a:p>
          <a:p>
            <a:pPr>
              <a:buFont typeface="Arial" charset="0"/>
              <a:buNone/>
            </a:pPr>
            <a:endParaRPr lang="en-CA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en-CA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en-CA" smtClean="0">
                <a:solidFill>
                  <a:schemeClr val="bg1"/>
                </a:solidFill>
              </a:rPr>
              <a:t>• They are not really moving. It is the rotation of the Earth that gives this illusion.</a:t>
            </a:r>
          </a:p>
          <a:p>
            <a:pPr>
              <a:buFont typeface="Arial" charset="0"/>
              <a:buNone/>
            </a:pPr>
            <a:endParaRPr lang="en-CA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Stars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CA" smtClean="0"/>
              <a:t>• Stars are ball-shaped masses of superheated </a:t>
            </a:r>
          </a:p>
          <a:p>
            <a:pPr>
              <a:buFont typeface="Arial" charset="0"/>
              <a:buNone/>
            </a:pPr>
            <a:r>
              <a:rPr lang="en-CA" smtClean="0"/>
              <a:t>gases that give off light, heat, and other forms of energy</a:t>
            </a:r>
          </a:p>
          <a:p>
            <a:r>
              <a:rPr lang="en-CA" smtClean="0"/>
              <a:t> Our Sun is a star</a:t>
            </a:r>
          </a:p>
          <a:p>
            <a:r>
              <a:rPr lang="en-CA" smtClean="0"/>
              <a:t>Stars vary in size, temperature,</a:t>
            </a:r>
          </a:p>
          <a:p>
            <a:pPr>
              <a:buFont typeface="Arial" charset="0"/>
              <a:buNone/>
            </a:pPr>
            <a:r>
              <a:rPr lang="en-CA" smtClean="0"/>
              <a:t> color, and density</a:t>
            </a:r>
          </a:p>
        </p:txBody>
      </p:sp>
      <p:pic>
        <p:nvPicPr>
          <p:cNvPr id="15363" name="Picture 2" descr="http://1.bp.blogspot.com/-hmu5Arioxkg/TaULXED1vuI/AAAAAAAABaY/bmb0T-aIFfo/s1600/st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5425" y="3860800"/>
            <a:ext cx="213995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2700" smtClean="0"/>
              <a:t>Size: some stars are millions of Km in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sz="2700" smtClean="0"/>
              <a:t>diameter, others may only be 20Km across</a:t>
            </a:r>
          </a:p>
          <a:p>
            <a:pPr>
              <a:lnSpc>
                <a:spcPct val="90000"/>
              </a:lnSpc>
            </a:pPr>
            <a:r>
              <a:rPr lang="en-CA" sz="2700" i="1" smtClean="0"/>
              <a:t>Temperature: reddish stars are relatively cool: 3000C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sz="2700" i="1" smtClean="0"/>
              <a:t>White or bluish stars are hot: 55 000C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sz="2700" i="1" smtClean="0"/>
              <a:t>Our Sun is about 6000C</a:t>
            </a:r>
          </a:p>
          <a:p>
            <a:pPr>
              <a:lnSpc>
                <a:spcPct val="90000"/>
              </a:lnSpc>
            </a:pPr>
            <a:r>
              <a:rPr lang="en-CA" sz="2700" smtClean="0"/>
              <a:t>Color: some stars are reddish, orange or yellow;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CA" sz="2700" smtClean="0"/>
              <a:t>others are bluish, white or bluish-white</a:t>
            </a:r>
          </a:p>
          <a:p>
            <a:pPr>
              <a:lnSpc>
                <a:spcPct val="90000"/>
              </a:lnSpc>
            </a:pPr>
            <a:r>
              <a:rPr lang="en-CA" sz="2700" smtClean="0"/>
              <a:t>Density: some stars have such low density that they could float on water; others are so dense that 1g would crush the CN Tower</a:t>
            </a:r>
          </a:p>
        </p:txBody>
      </p:sp>
      <p:pic>
        <p:nvPicPr>
          <p:cNvPr id="16387" name="Picture 6" descr="http://usuaris.tinet.org/klunn/ast-hot-young-st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0050" y="0"/>
            <a:ext cx="2393950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The Universe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CA" smtClean="0"/>
              <a:t>• Everything that exists: </a:t>
            </a:r>
          </a:p>
          <a:p>
            <a:pPr>
              <a:buFont typeface="Arial" charset="0"/>
              <a:buNone/>
            </a:pPr>
            <a:r>
              <a:rPr lang="en-CA" smtClean="0"/>
              <a:t>– Celestial objects (stars, planets, moons, etc.)</a:t>
            </a:r>
          </a:p>
          <a:p>
            <a:pPr>
              <a:buFont typeface="Arial" charset="0"/>
              <a:buNone/>
            </a:pPr>
            <a:r>
              <a:rPr lang="en-CA" smtClean="0"/>
              <a:t>– All the matter and empty space surrounding them</a:t>
            </a:r>
          </a:p>
        </p:txBody>
      </p:sp>
      <p:pic>
        <p:nvPicPr>
          <p:cNvPr id="17411" name="Picture 4" descr="milkyw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3429000"/>
            <a:ext cx="4143375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Our Solar System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The Sun’s gravitational pull keeps the planets revolving in orbit around it</a:t>
            </a:r>
          </a:p>
          <a:p>
            <a:pPr>
              <a:buFont typeface="Arial" charset="0"/>
              <a:buNone/>
            </a:pPr>
            <a:r>
              <a:rPr lang="en-CA" smtClean="0"/>
              <a:t>– Gravitational pull: the force of attraction that two masses have for each other</a:t>
            </a:r>
          </a:p>
          <a:p>
            <a:pPr>
              <a:buFont typeface="Arial" charset="0"/>
              <a:buNone/>
            </a:pPr>
            <a:r>
              <a:rPr lang="en-CA" smtClean="0"/>
              <a:t>– Orbit: the circular or elliptical path of one object around another</a:t>
            </a:r>
          </a:p>
          <a:p>
            <a:pPr>
              <a:buFont typeface="Arial" charset="0"/>
              <a:buNone/>
            </a:pPr>
            <a:r>
              <a:rPr lang="en-CA" smtClean="0"/>
              <a:t>Demo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mtClean="0"/>
          </a:p>
        </p:txBody>
      </p:sp>
      <p:pic>
        <p:nvPicPr>
          <p:cNvPr id="19459" name="Picture 2" descr="http://www.seasky.org/solar-system/assets/animations/solar_system_men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714375"/>
            <a:ext cx="86677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Galaxies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smtClean="0"/>
              <a:t>Collections of stars, gas, and dust held together by gravity</a:t>
            </a:r>
          </a:p>
          <a:p>
            <a:pPr>
              <a:buFont typeface="Arial" charset="0"/>
              <a:buNone/>
            </a:pPr>
            <a:r>
              <a:rPr lang="en-CA" smtClean="0"/>
              <a:t>– Gas is mainly hydrogen atoms</a:t>
            </a:r>
          </a:p>
          <a:p>
            <a:pPr>
              <a:buFont typeface="Arial" charset="0"/>
              <a:buNone/>
            </a:pPr>
            <a:r>
              <a:rPr lang="en-CA" smtClean="0"/>
              <a:t>– Dust is made of atoms and atom fragments</a:t>
            </a:r>
          </a:p>
          <a:p>
            <a:pPr>
              <a:buFont typeface="Arial" charset="0"/>
              <a:buNone/>
            </a:pPr>
            <a:r>
              <a:rPr lang="en-CA" i="1" smtClean="0"/>
              <a:t>• There are billions of galaxies in the universe</a:t>
            </a:r>
          </a:p>
          <a:p>
            <a:pPr>
              <a:buFont typeface="Arial" charset="0"/>
              <a:buNone/>
            </a:pPr>
            <a:r>
              <a:rPr lang="en-CA" i="1" smtClean="0"/>
              <a:t>• Our solar system is located in the Milky Way galaxy</a:t>
            </a:r>
          </a:p>
        </p:txBody>
      </p:sp>
      <p:pic>
        <p:nvPicPr>
          <p:cNvPr id="20483" name="Picture 2" descr="https://encrypted-tbn0.gstatic.com/images?q=tbn:ANd9GcQFEuUBwpjowWViCwzf6d8S517-ZqE9rGX0AOB_4IFajFiRUirp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5000625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Astronomical Units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2500" smtClean="0"/>
              <a:t>• Because space is so huge using units like kilometers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2500" smtClean="0"/>
              <a:t>is meaningless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2500" smtClean="0"/>
              <a:t>– i.e. measuring the distance from Halifax to Vancouver in mm.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2500" smtClean="0"/>
              <a:t>• </a:t>
            </a:r>
            <a:r>
              <a:rPr lang="en-CA" sz="2500" i="1" smtClean="0"/>
              <a:t>Astronomers use astronomical units(AU) to measure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2500" i="1" smtClean="0"/>
              <a:t>distances between planets: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2500" i="1" smtClean="0"/>
              <a:t>    – 1AU is the distance between the Sun and Earth which is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2500" i="1" smtClean="0"/>
              <a:t>   150 000 000 km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2500" smtClean="0"/>
              <a:t>    – The Sun to Neptune is 30AU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CA" sz="2500" smtClean="0"/>
              <a:t>• meaning you would have to travel the distance between the Sun and Earth 30 times to get to Neptune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465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Arial</vt:lpstr>
      <vt:lpstr>Aharoni</vt:lpstr>
      <vt:lpstr>Office Theme</vt:lpstr>
      <vt:lpstr>Slide 1</vt:lpstr>
      <vt:lpstr>Stars</vt:lpstr>
      <vt:lpstr>Stars</vt:lpstr>
      <vt:lpstr>Stars</vt:lpstr>
      <vt:lpstr>The Universe</vt:lpstr>
      <vt:lpstr>Our Solar System</vt:lpstr>
      <vt:lpstr>Slide 7</vt:lpstr>
      <vt:lpstr>Galaxies</vt:lpstr>
      <vt:lpstr>Astronomical Units </vt:lpstr>
      <vt:lpstr>Slide 10</vt:lpstr>
      <vt:lpstr>Planets</vt:lpstr>
      <vt:lpstr>Planets</vt:lpstr>
      <vt:lpstr>Why Was Pluto demoted?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Tara</dc:creator>
  <cp:lastModifiedBy>User</cp:lastModifiedBy>
  <cp:revision>7</cp:revision>
  <dcterms:created xsi:type="dcterms:W3CDTF">2013-03-24T22:38:22Z</dcterms:created>
  <dcterms:modified xsi:type="dcterms:W3CDTF">2013-04-05T15:50:13Z</dcterms:modified>
</cp:coreProperties>
</file>